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212531-3DBA-4E7A-BBA6-1041000E7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2D211DD-9F5A-4B3B-99B0-4FEFA5967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ADDC0E-C248-42E8-8940-E8184DBE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A29800-D1B4-42C6-AF32-ABF6860F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5A4995-DEF7-4756-BA6F-AAD78A27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30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101D4F-D1DB-4242-909E-8B376E17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E16A7E1-8A06-4CC6-8C70-684DCEE06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70B2D5-9393-4B6B-B0EE-25EC4EAC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B86305-743B-439C-BE25-4D1F3D63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6493CC-BA20-419C-94CA-754930C3B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46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F09324A-85C4-42F5-A5EB-0671CAD1F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15D977-4587-4DD6-A087-A88B39252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D3FD02-485C-4E05-97D1-67400EF4C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86E10C-5038-4247-99AB-11DF49C3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1F33AA-D5D6-4C50-9B1E-015EDC45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6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4419FB-8090-4F69-ABA1-AB86A5ED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F03669-1F14-4379-B43F-D281FBEE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BC1560-28B4-44FB-A06F-4F0110CF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091C9C-CD92-4854-BBA0-E429B5EB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84E061-B46D-4A85-8370-CF46C228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05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E58838-05D4-4B27-BEDD-BBE1B9EB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64D3F1-51CD-45AA-A338-3094F0FBC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F5FC1A-FBDD-4803-B251-2E7AFD1D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098FBA-C86F-4D62-BC35-42F8FF1B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0BF1D2-AEC3-4805-B9D7-0F563BAC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3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3D7C3F-1E06-4223-A5B3-17F05999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C4EBD8-B268-4B97-8095-8C63A49B9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6DBDD06-E341-47FC-91A2-1EDEF88A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4501F5-F3EB-4ABC-86CC-FF691385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420C52-4DCE-408C-BB08-BB5D88AD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69FC0A-4E2E-4B8A-A102-5C98EE31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24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7471CB-347F-40AC-B7F1-582A056B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BE2F49-E67F-4461-9D63-76495CB48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4A4F86-57FD-4030-B532-A59AFBB90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BE2AFE-8B4D-4360-9EAA-6B5D7A867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856A095-F446-4916-97BD-5E930907D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4104CD-3034-4A18-9B04-330DED68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BABB2E6-95BC-48BE-86DA-E1A63B5A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5707187-2DCE-469F-821F-139271D0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26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0E3605-B295-4868-8799-864DA5398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150778F-4091-45F3-A082-6C86B44D6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42ECBE-3415-445C-A922-7EF3560D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519C55F-6F7E-4CDE-8B9D-3916AAD2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6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6DD86A-3AF9-40DE-90E4-2F79A9D4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C962CA9-EFA2-470D-B5B7-254F2036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06A3C8-BE4E-4F50-A503-DF67FD5A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6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BEE7FE-04E3-45DB-89A1-A145ABB3D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076C8A-7296-4143-B072-11DA3AE3A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7EBDFAB-69EA-4DC0-B40E-E9602973B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2859F0-CFB7-4144-8B7F-5D98F17D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CBB97A-2C89-4340-A800-F3457C23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9842BBD-D3FA-4479-ADAF-03E8ED9E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52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CBE8BC-00C8-4BD5-BBC7-0D2DB2321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D77056A-40DC-49B8-B602-D9656AC07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8E1C78E-BAF7-4008-991D-1703B739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AEA6A3-0FF3-44FB-AE94-00FBB304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F41A9E-89AB-4363-B01E-86848A451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4FFEDE-F081-478A-B308-ACB22151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09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5F524D-4E6A-42E4-89D2-B7D37982A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CCD832-7712-400C-848C-5FBB39591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0AB492-6AFE-4DC1-96C2-6E61CF654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FBBA2-FD13-46F2-B529-0E0E114CEC73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C16CED-C4CE-4775-90DE-8C65F42C7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A76031-0E58-44A1-A0CF-E8D6F5816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01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-118533" y="360530"/>
            <a:ext cx="12604220" cy="6158804"/>
            <a:chOff x="118533" y="716130"/>
            <a:chExt cx="12604220" cy="6158804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8533" y="716130"/>
              <a:ext cx="12604220" cy="6158804"/>
            </a:xfrm>
            <a:prstGeom prst="rect">
              <a:avLst/>
            </a:prstGeom>
          </p:spPr>
        </p:pic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35768786-96DB-468A-8CDF-4059B0580EE5}"/>
                </a:ext>
              </a:extLst>
            </p:cNvPr>
            <p:cNvSpPr/>
            <p:nvPr/>
          </p:nvSpPr>
          <p:spPr>
            <a:xfrm>
              <a:off x="231228" y="2039009"/>
              <a:ext cx="977462" cy="336331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1B4CDA8C-2AE2-47A7-84AA-12D818CBE282}"/>
                </a:ext>
              </a:extLst>
            </p:cNvPr>
            <p:cNvSpPr/>
            <p:nvPr/>
          </p:nvSpPr>
          <p:spPr>
            <a:xfrm>
              <a:off x="2548759" y="2648608"/>
              <a:ext cx="3147848" cy="394140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AAAA9A28-AC78-4F27-BD79-54D171C02782}"/>
                </a:ext>
              </a:extLst>
            </p:cNvPr>
            <p:cNvSpPr/>
            <p:nvPr/>
          </p:nvSpPr>
          <p:spPr>
            <a:xfrm>
              <a:off x="3094426" y="4358329"/>
              <a:ext cx="8928538" cy="1602824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D85B7929-3F27-4930-91C6-DC15178BE08D}"/>
                </a:ext>
              </a:extLst>
            </p:cNvPr>
            <p:cNvSpPr txBox="1"/>
            <p:nvPr/>
          </p:nvSpPr>
          <p:spPr>
            <a:xfrm>
              <a:off x="1187734" y="2385852"/>
              <a:ext cx="1585690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点击合同新建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6BE52246-9016-4FB5-B5D2-89256F4F51DF}"/>
                </a:ext>
              </a:extLst>
            </p:cNvPr>
            <p:cNvSpPr txBox="1"/>
            <p:nvPr/>
          </p:nvSpPr>
          <p:spPr>
            <a:xfrm>
              <a:off x="8140327" y="4487964"/>
              <a:ext cx="3842719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按模板填写“合作背景”“合作目的”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401327A1-1265-41A4-B8DB-390F2E8060D6}"/>
                </a:ext>
              </a:extLst>
            </p:cNvPr>
            <p:cNvSpPr txBox="1"/>
            <p:nvPr/>
          </p:nvSpPr>
          <p:spPr>
            <a:xfrm>
              <a:off x="4971458" y="3161084"/>
              <a:ext cx="4644220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选择处理人（项目负责人、团队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PI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），然后提交</a:t>
              </a:r>
            </a:p>
          </p:txBody>
        </p:sp>
        <p:sp>
          <p:nvSpPr>
            <p:cNvPr id="12" name="矩形: 圆角 11">
              <a:extLst>
                <a:ext uri="{FF2B5EF4-FFF2-40B4-BE49-F238E27FC236}">
                  <a16:creationId xmlns:a16="http://schemas.microsoft.com/office/drawing/2014/main" id="{1748B194-8F28-49CA-AD13-071BCDF3BD40}"/>
                </a:ext>
              </a:extLst>
            </p:cNvPr>
            <p:cNvSpPr/>
            <p:nvPr/>
          </p:nvSpPr>
          <p:spPr>
            <a:xfrm>
              <a:off x="2485558" y="1804574"/>
              <a:ext cx="779073" cy="336331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E25CC3A6-66E1-48EC-99A4-547C9645F901}"/>
                </a:ext>
              </a:extLst>
            </p:cNvPr>
            <p:cNvSpPr txBox="1"/>
            <p:nvPr/>
          </p:nvSpPr>
          <p:spPr>
            <a:xfrm>
              <a:off x="3552497" y="2070363"/>
              <a:ext cx="3842719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选择“合同信息”页，上传合同及附件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951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3275"/>
            <a:ext cx="12320617" cy="6803155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-399299" y="864620"/>
            <a:ext cx="11753379" cy="4603530"/>
            <a:chOff x="-399299" y="864620"/>
            <a:chExt cx="11753379" cy="4603530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9B1F3A32-DBA9-4BFB-9AEB-48AD49CD469A}"/>
                </a:ext>
              </a:extLst>
            </p:cNvPr>
            <p:cNvSpPr/>
            <p:nvPr/>
          </p:nvSpPr>
          <p:spPr>
            <a:xfrm>
              <a:off x="2460854" y="864620"/>
              <a:ext cx="7047186" cy="394140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2F01B6D5-8FEA-4B34-8646-DA400941DE0E}"/>
                </a:ext>
              </a:extLst>
            </p:cNvPr>
            <p:cNvSpPr txBox="1"/>
            <p:nvPr/>
          </p:nvSpPr>
          <p:spPr>
            <a:xfrm>
              <a:off x="5984447" y="892413"/>
              <a:ext cx="2611612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合同名称与合同文本一致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275B3097-9B6E-40F0-B91B-7DB99E18DB89}"/>
                </a:ext>
              </a:extLst>
            </p:cNvPr>
            <p:cNvSpPr/>
            <p:nvPr/>
          </p:nvSpPr>
          <p:spPr>
            <a:xfrm>
              <a:off x="2460854" y="1269270"/>
              <a:ext cx="2254469" cy="336331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E6C883AD-108F-42B0-B79E-C0809AA09C38}"/>
                </a:ext>
              </a:extLst>
            </p:cNvPr>
            <p:cNvSpPr txBox="1"/>
            <p:nvPr/>
          </p:nvSpPr>
          <p:spPr>
            <a:xfrm>
              <a:off x="4758677" y="1313231"/>
              <a:ext cx="1811721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选择“无范本”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: 圆角 9">
              <a:extLst>
                <a:ext uri="{FF2B5EF4-FFF2-40B4-BE49-F238E27FC236}">
                  <a16:creationId xmlns:a16="http://schemas.microsoft.com/office/drawing/2014/main" id="{4A9B50F0-F097-45F6-9795-B1B87A95A150}"/>
                </a:ext>
              </a:extLst>
            </p:cNvPr>
            <p:cNvSpPr/>
            <p:nvPr/>
          </p:nvSpPr>
          <p:spPr>
            <a:xfrm>
              <a:off x="2460853" y="1637131"/>
              <a:ext cx="2254469" cy="336331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4F092574-0244-4311-880B-24BEC6A5ABF4}"/>
                </a:ext>
              </a:extLst>
            </p:cNvPr>
            <p:cNvSpPr txBox="1"/>
            <p:nvPr/>
          </p:nvSpPr>
          <p:spPr>
            <a:xfrm>
              <a:off x="4758677" y="1674876"/>
              <a:ext cx="1996059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选择“科研合同”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矩形: 圆角 11">
              <a:extLst>
                <a:ext uri="{FF2B5EF4-FFF2-40B4-BE49-F238E27FC236}">
                  <a16:creationId xmlns:a16="http://schemas.microsoft.com/office/drawing/2014/main" id="{7CE3F4C6-E831-4653-8893-974CE61EC70F}"/>
                </a:ext>
              </a:extLst>
            </p:cNvPr>
            <p:cNvSpPr/>
            <p:nvPr/>
          </p:nvSpPr>
          <p:spPr>
            <a:xfrm>
              <a:off x="2460853" y="2036522"/>
              <a:ext cx="3999187" cy="336331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C06D7CB-A7D5-4DB0-8E99-194700462CE1}"/>
                </a:ext>
              </a:extLst>
            </p:cNvPr>
            <p:cNvSpPr txBox="1"/>
            <p:nvPr/>
          </p:nvSpPr>
          <p:spPr>
            <a:xfrm>
              <a:off x="-399299" y="2036522"/>
              <a:ext cx="2816797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5.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日期与文本一致，不得倒签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矩形: 圆角 13">
              <a:extLst>
                <a:ext uri="{FF2B5EF4-FFF2-40B4-BE49-F238E27FC236}">
                  <a16:creationId xmlns:a16="http://schemas.microsoft.com/office/drawing/2014/main" id="{B6CCEDAD-32F8-4F00-869D-8DDA0DFA2509}"/>
                </a:ext>
              </a:extLst>
            </p:cNvPr>
            <p:cNvSpPr/>
            <p:nvPr/>
          </p:nvSpPr>
          <p:spPr>
            <a:xfrm>
              <a:off x="7153722" y="2405143"/>
              <a:ext cx="3999187" cy="336331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3444A249-0041-4145-9D63-573F31D0F43A}"/>
                </a:ext>
              </a:extLst>
            </p:cNvPr>
            <p:cNvSpPr txBox="1"/>
            <p:nvPr/>
          </p:nvSpPr>
          <p:spPr>
            <a:xfrm>
              <a:off x="7153722" y="2741474"/>
              <a:ext cx="2116285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6.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中山大学需最少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份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id="{3B8A1499-809D-4420-9CF8-B82BB92365E3}"/>
                </a:ext>
              </a:extLst>
            </p:cNvPr>
            <p:cNvSpPr/>
            <p:nvPr/>
          </p:nvSpPr>
          <p:spPr>
            <a:xfrm>
              <a:off x="2245392" y="4664106"/>
              <a:ext cx="4214648" cy="804044"/>
            </a:xfrm>
            <a:prstGeom prst="roundRect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1C04B2F8-D680-4494-A0CB-952F347E46BE}"/>
                </a:ext>
              </a:extLst>
            </p:cNvPr>
            <p:cNvSpPr txBox="1"/>
            <p:nvPr/>
          </p:nvSpPr>
          <p:spPr>
            <a:xfrm>
              <a:off x="6570398" y="4727574"/>
              <a:ext cx="4783682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7.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使用科研经费，一个合同只能使用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个经费号支出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88E3A40D-1673-48D5-8114-640511D5EEFB}"/>
                </a:ext>
              </a:extLst>
            </p:cNvPr>
            <p:cNvSpPr txBox="1"/>
            <p:nvPr/>
          </p:nvSpPr>
          <p:spPr>
            <a:xfrm>
              <a:off x="7964209" y="1990384"/>
              <a:ext cx="1996059" cy="33855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4.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选择“技术合同”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807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907"/>
            <a:ext cx="12192000" cy="6699781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84CC536E-189B-4D95-A003-B79FA7D8F23D}"/>
              </a:ext>
            </a:extLst>
          </p:cNvPr>
          <p:cNvSpPr/>
          <p:nvPr/>
        </p:nvSpPr>
        <p:spPr>
          <a:xfrm>
            <a:off x="2344391" y="663611"/>
            <a:ext cx="8686800" cy="7514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973A49D-365E-4376-A13B-1EE7CA7EAB02}"/>
              </a:ext>
            </a:extLst>
          </p:cNvPr>
          <p:cNvSpPr txBox="1"/>
          <p:nvPr/>
        </p:nvSpPr>
        <p:spPr>
          <a:xfrm>
            <a:off x="6488095" y="700802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收款人信息填写正确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28CC1D4-F214-4E9E-8BFD-0FA66DB4E977}"/>
              </a:ext>
            </a:extLst>
          </p:cNvPr>
          <p:cNvSpPr/>
          <p:nvPr/>
        </p:nvSpPr>
        <p:spPr>
          <a:xfrm>
            <a:off x="2297093" y="1452291"/>
            <a:ext cx="8765627" cy="1182009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EAD52B0-F3D3-4EF3-BCDB-157A7C6D28F8}"/>
              </a:ext>
            </a:extLst>
          </p:cNvPr>
          <p:cNvSpPr txBox="1"/>
          <p:nvPr/>
        </p:nvSpPr>
        <p:spPr>
          <a:xfrm>
            <a:off x="5387473" y="2408780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收款计划与合同一致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EA1CCACD-D04E-4A3A-8CD4-EBA76FE768B6}"/>
              </a:ext>
            </a:extLst>
          </p:cNvPr>
          <p:cNvSpPr/>
          <p:nvPr/>
        </p:nvSpPr>
        <p:spPr>
          <a:xfrm>
            <a:off x="1764277" y="3366871"/>
            <a:ext cx="9706304" cy="215467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FAB1D4C-6364-427F-820C-7DB017A8D01F}"/>
              </a:ext>
            </a:extLst>
          </p:cNvPr>
          <p:cNvSpPr txBox="1"/>
          <p:nvPr/>
        </p:nvSpPr>
        <p:spPr>
          <a:xfrm>
            <a:off x="7713470" y="3724176"/>
            <a:ext cx="3137001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填写合同主体，选择对应“甲方”“乙方”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社会信用代码、法定代表人、联系人、联系方式必须填写</a:t>
            </a:r>
            <a:endParaRPr lang="en-US" altLang="zh-CN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695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7942" y="823005"/>
            <a:ext cx="12287643" cy="6034995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EB6E093C-6E32-44A6-9352-75A1F0475620}"/>
              </a:ext>
            </a:extLst>
          </p:cNvPr>
          <p:cNvSpPr/>
          <p:nvPr/>
        </p:nvSpPr>
        <p:spPr>
          <a:xfrm>
            <a:off x="2012730" y="2002220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1FDB92D-E883-4162-B543-18CF7C19694A}"/>
              </a:ext>
            </a:extLst>
          </p:cNvPr>
          <p:cNvSpPr txBox="1"/>
          <p:nvPr/>
        </p:nvSpPr>
        <p:spPr>
          <a:xfrm>
            <a:off x="5914697" y="2491355"/>
            <a:ext cx="369175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上传合同文本，文件命名与合同一致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3A18F76C-E68D-4F7F-A896-90719DACBAFB}"/>
              </a:ext>
            </a:extLst>
          </p:cNvPr>
          <p:cNvSpPr/>
          <p:nvPr/>
        </p:nvSpPr>
        <p:spPr>
          <a:xfrm>
            <a:off x="2012730" y="3168894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57103C1-5CE7-4934-A1D9-912BF7A54A93}"/>
              </a:ext>
            </a:extLst>
          </p:cNvPr>
          <p:cNvSpPr txBox="1"/>
          <p:nvPr/>
        </p:nvSpPr>
        <p:spPr>
          <a:xfrm>
            <a:off x="5914697" y="3337640"/>
            <a:ext cx="501606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按需上传支撑材料，如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项目承诺书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885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155</Words>
  <Application>Microsoft Office PowerPoint</Application>
  <PresentationFormat>宽屏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Administrator</cp:lastModifiedBy>
  <cp:revision>6</cp:revision>
  <dcterms:created xsi:type="dcterms:W3CDTF">2022-03-15T08:24:10Z</dcterms:created>
  <dcterms:modified xsi:type="dcterms:W3CDTF">2022-07-12T04:51:18Z</dcterms:modified>
</cp:coreProperties>
</file>